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4" r:id="rId5"/>
    <p:sldId id="259" r:id="rId6"/>
    <p:sldId id="261" r:id="rId7"/>
    <p:sldId id="266" r:id="rId8"/>
    <p:sldId id="267" r:id="rId9"/>
    <p:sldId id="268" r:id="rId10"/>
    <p:sldId id="270" r:id="rId11"/>
    <p:sldId id="269" r:id="rId12"/>
    <p:sldId id="275" r:id="rId13"/>
    <p:sldId id="279" r:id="rId14"/>
    <p:sldId id="28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D2BC6-C5C7-4096-A003-98BAC4CE411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8928-F424-44D4-955B-0D29A5F4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za/imgres?imgurl=http://www.afprovidence.org/img/croissant_cafe.jpg&amp;imgrefurl=http://www.afprovidence.org/&amp;h=768&amp;w=1024&amp;sz=150&amp;tbnid=2vHWWyRZAWYolM:&amp;tbnh=100&amp;tbnw=133&amp;prev=/search?q=pictures+croissants+coffee&amp;tbm=isch&amp;tbo=u&amp;zoom=1&amp;q=pictures+croissants+coffee&amp;usg=__dhA7nxetYg6R1jsS2AmggUbpMkk=&amp;docid=wuj-zUrJb78YUM&amp;hl=en&amp;sa=X&amp;ei=l4_HT6nZFYThggfp_pWWDg&amp;ved=0CHYQ9QEwAg&amp;dur=834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MCC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 and the future</a:t>
            </a:r>
          </a:p>
          <a:p>
            <a:endParaRPr lang="en-US" dirty="0"/>
          </a:p>
          <a:p>
            <a:r>
              <a:rPr lang="en-US" sz="1800" dirty="0" smtClean="0"/>
              <a:t>                                             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    </a:t>
            </a:r>
            <a:r>
              <a:rPr lang="en-US" sz="1800" dirty="0" err="1" smtClean="0"/>
              <a:t>Mandisa</a:t>
            </a:r>
            <a:r>
              <a:rPr lang="en-US" sz="1800" dirty="0" smtClean="0"/>
              <a:t> </a:t>
            </a:r>
            <a:r>
              <a:rPr lang="en-US" sz="1800" dirty="0" err="1" smtClean="0"/>
              <a:t>Hela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</a:t>
            </a:r>
            <a:r>
              <a:rPr lang="en-US" b="1" dirty="0" smtClean="0"/>
              <a:t>hat is happening globally?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 </a:t>
            </a:r>
            <a:r>
              <a:rPr lang="en-US" dirty="0" smtClean="0"/>
              <a:t>sharing among regulators</a:t>
            </a:r>
          </a:p>
          <a:p>
            <a:r>
              <a:rPr lang="en-US" dirty="0" smtClean="0"/>
              <a:t>Co-evaluation</a:t>
            </a:r>
          </a:p>
          <a:p>
            <a:r>
              <a:rPr lang="en-US" dirty="0" smtClean="0"/>
              <a:t>Abridged methods that avoid duplication of effort</a:t>
            </a:r>
          </a:p>
          <a:p>
            <a:r>
              <a:rPr lang="en-US" dirty="0" smtClean="0"/>
              <a:t>In relation to supply chain integrity:</a:t>
            </a:r>
            <a:br>
              <a:rPr lang="en-US" dirty="0" smtClean="0"/>
            </a:br>
            <a:r>
              <a:rPr lang="en-US" dirty="0" smtClean="0"/>
              <a:t>electronic </a:t>
            </a:r>
            <a:r>
              <a:rPr lang="en-US" dirty="0" err="1" smtClean="0"/>
              <a:t>symbology</a:t>
            </a:r>
            <a:r>
              <a:rPr lang="en-US" dirty="0" smtClean="0"/>
              <a:t> initiatives to ensure interoperability of tracking systems across the supply chain</a:t>
            </a:r>
          </a:p>
          <a:p>
            <a:r>
              <a:rPr lang="en-US" dirty="0" smtClean="0"/>
              <a:t>Linkage between regulators and Health technology </a:t>
            </a:r>
            <a:r>
              <a:rPr lang="en-US" dirty="0" smtClean="0"/>
              <a:t>assessment</a:t>
            </a:r>
          </a:p>
          <a:p>
            <a:r>
              <a:rPr lang="en-US" dirty="0" smtClean="0"/>
              <a:t>Involvement of the public in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8DF2-A108-40ED-ABEE-76F377551D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</a:t>
            </a:r>
            <a:r>
              <a:rPr lang="en-US" b="1" dirty="0" smtClean="0"/>
              <a:t>hat is the way forward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Co- operation with other regulators is imperative from an efficiency, capacity and responsiveness  point of view</a:t>
            </a:r>
          </a:p>
          <a:p>
            <a:r>
              <a:rPr lang="en-US" dirty="0" smtClean="0"/>
              <a:t>How? </a:t>
            </a:r>
            <a:br>
              <a:rPr lang="en-US" dirty="0" smtClean="0"/>
            </a:br>
            <a:r>
              <a:rPr lang="en-US" dirty="0" smtClean="0"/>
              <a:t>What is in the tool box?</a:t>
            </a:r>
            <a:br>
              <a:rPr lang="en-US" dirty="0" smtClean="0"/>
            </a:br>
            <a:r>
              <a:rPr lang="en-US" dirty="0" smtClean="0"/>
              <a:t>What frameworks do we need?</a:t>
            </a:r>
          </a:p>
          <a:p>
            <a:r>
              <a:rPr lang="en-US" dirty="0" smtClean="0"/>
              <a:t>Are currently available tools sharp enough? Are they robust enough?</a:t>
            </a:r>
            <a:br>
              <a:rPr lang="en-US" dirty="0" smtClean="0"/>
            </a:br>
            <a:r>
              <a:rPr lang="en-US" dirty="0" smtClean="0"/>
              <a:t>What can we adapt to attain a perfect fit to our needs?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8DF2-A108-40ED-ABEE-76F377551D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choices</a:t>
            </a:r>
            <a:endParaRPr lang="en-US" b="1" dirty="0"/>
          </a:p>
        </p:txBody>
      </p:sp>
      <p:pic>
        <p:nvPicPr>
          <p:cNvPr id="4" name="t60771618" descr="http://cdn6.fotosearch.com/bthumb/CSP/CSP917/k917402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050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choices</a:t>
            </a:r>
            <a:endParaRPr lang="en-US" dirty="0"/>
          </a:p>
        </p:txBody>
      </p:sp>
      <p:pic>
        <p:nvPicPr>
          <p:cNvPr id="4" name="t58246175" descr="http://cdn7.fotosearch.com/bthumb/CSP/CSP639/k639637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327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choices</a:t>
            </a:r>
            <a:endParaRPr lang="en-US" dirty="0"/>
          </a:p>
        </p:txBody>
      </p:sp>
      <p:pic>
        <p:nvPicPr>
          <p:cNvPr id="4" name="rg_hi" descr="http://t2.gstatic.com/images?q=tbn:ANd9GcQVe04-GZUgNpBcqD0Dv5VXWD6fun8M3jMVRRD25gvNbOOvnx3c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5146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</a:t>
            </a:r>
            <a:r>
              <a:rPr lang="en-US" b="1" dirty="0" smtClean="0"/>
              <a:t>tepping </a:t>
            </a:r>
            <a:r>
              <a:rPr lang="en-US" b="1" dirty="0" smtClean="0"/>
              <a:t>S</a:t>
            </a:r>
            <a:r>
              <a:rPr lang="en-US" b="1" dirty="0" smtClean="0"/>
              <a:t>tones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Shared vision</a:t>
            </a:r>
          </a:p>
          <a:p>
            <a:r>
              <a:rPr lang="en-US" dirty="0" smtClean="0"/>
              <a:t>Consistency, transparency and responsiveness</a:t>
            </a:r>
          </a:p>
          <a:p>
            <a:r>
              <a:rPr lang="en-US" dirty="0" smtClean="0"/>
              <a:t>Communication, education &amp; training</a:t>
            </a:r>
          </a:p>
          <a:p>
            <a:r>
              <a:rPr lang="en-US" dirty="0" smtClean="0"/>
              <a:t>Common standards</a:t>
            </a:r>
          </a:p>
          <a:p>
            <a:r>
              <a:rPr lang="en-US" dirty="0" smtClean="0"/>
              <a:t>Enabling Legal instruments</a:t>
            </a:r>
          </a:p>
          <a:p>
            <a:r>
              <a:rPr lang="en-US" dirty="0" smtClean="0"/>
              <a:t>Coordination &amp; cooperation</a:t>
            </a:r>
          </a:p>
          <a:p>
            <a:r>
              <a:rPr lang="en-US" dirty="0" smtClean="0"/>
              <a:t>Trust &amp; mutual respect</a:t>
            </a:r>
            <a:endParaRPr lang="en-US" dirty="0" smtClean="0"/>
          </a:p>
          <a:p>
            <a:r>
              <a:rPr lang="en-US" dirty="0" smtClean="0"/>
              <a:t>A pinch of optimism, an ounce of patience and a healthy dose of perseverance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BDD2D-0F9D-4CEC-AF95-0121012785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glimpse into the future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all this pointing to a global regulatory body?</a:t>
            </a:r>
          </a:p>
          <a:p>
            <a:r>
              <a:rPr lang="en-US" dirty="0" smtClean="0"/>
              <a:t>If so what checks and balances are necessary to ensure national regulatory authorities are  responsible for the benefit /risk assurance for their citizens?</a:t>
            </a:r>
          </a:p>
          <a:p>
            <a:r>
              <a:rPr lang="en-US" dirty="0" smtClean="0"/>
              <a:t>What frameworks are necessary to ensure vigilance, responsiveness and appropriateness  to different circumstances are maintained?</a:t>
            </a:r>
          </a:p>
          <a:p>
            <a:r>
              <a:rPr lang="en-US" dirty="0" smtClean="0"/>
              <a:t>How will growth be ensured?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8DF2-A108-40ED-ABEE-76F377551D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b="1" dirty="0" smtClean="0"/>
              <a:t>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Prioritise</a:t>
            </a:r>
            <a:r>
              <a:rPr lang="en-US" dirty="0" smtClean="0"/>
              <a:t> the public good</a:t>
            </a:r>
          </a:p>
          <a:p>
            <a:r>
              <a:rPr lang="en-US" dirty="0" smtClean="0"/>
              <a:t>No one can do it alone</a:t>
            </a:r>
          </a:p>
          <a:p>
            <a:r>
              <a:rPr lang="en-US" dirty="0" err="1" smtClean="0"/>
              <a:t>Familiarisation</a:t>
            </a:r>
            <a:r>
              <a:rPr lang="en-US" dirty="0" smtClean="0"/>
              <a:t> with global initiatives is a </a:t>
            </a:r>
            <a:r>
              <a:rPr lang="en-US" b="1" dirty="0" smtClean="0"/>
              <a:t>MUST</a:t>
            </a:r>
          </a:p>
          <a:p>
            <a:r>
              <a:rPr lang="en-US" dirty="0" smtClean="0"/>
              <a:t>Good regulatory principles still apply – It is about accurate data, data elements, trust, responsiveness, sharing, consistency &amp; transparency</a:t>
            </a:r>
          </a:p>
          <a:p>
            <a:r>
              <a:rPr lang="en-US" dirty="0" smtClean="0"/>
              <a:t>Improve  on  communication and legitimacy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BDD2D-0F9D-4CEC-AF95-0121012785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Conclusion </a:t>
            </a:r>
            <a:r>
              <a:rPr lang="en-US" sz="3200" b="1" dirty="0" smtClean="0"/>
              <a:t>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 is rebuilt by focusing not on what the other person did or did not do but on critiquing one's </a:t>
            </a:r>
            <a:r>
              <a:rPr lang="en-US" i="1" dirty="0" smtClean="0"/>
              <a:t>own</a:t>
            </a:r>
            <a:r>
              <a:rPr lang="en-US" dirty="0" smtClean="0"/>
              <a:t> behavior, improving one's trust</a:t>
            </a:r>
            <a:r>
              <a:rPr lang="en-US" i="1" dirty="0" smtClean="0"/>
              <a:t>worthiness </a:t>
            </a:r>
            <a:r>
              <a:rPr lang="en-US" dirty="0"/>
              <a:t>and focusing attention not on words and promises but on actions, attitudes, and ways of being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r>
              <a:rPr lang="en-US" sz="2400" dirty="0"/>
              <a:t>Kenneth </a:t>
            </a:r>
            <a:r>
              <a:rPr lang="en-US" sz="2400" dirty="0" err="1"/>
              <a:t>Cloke</a:t>
            </a:r>
            <a:r>
              <a:rPr lang="en-US" sz="2400" dirty="0"/>
              <a:t> and Joan </a:t>
            </a:r>
            <a:r>
              <a:rPr lang="en-US" sz="2400" dirty="0" smtClean="0"/>
              <a:t>Goldsmith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</a:t>
            </a:r>
            <a:r>
              <a:rPr lang="en-US" sz="2000" i="1" dirty="0"/>
              <a:t>The Art of </a:t>
            </a:r>
            <a:r>
              <a:rPr lang="en-US" sz="2000" i="1" dirty="0" smtClean="0"/>
              <a:t> waking people up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BDD2D-0F9D-4CEC-AF95-0121012785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</a:t>
            </a:r>
            <a:r>
              <a:rPr lang="en-US" b="1" dirty="0" smtClean="0"/>
              <a:t>et us recap on OBLIGATIONS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Public safety &amp; protection through ensuring efficacy, safety &amp; quality of medicines throughout their lifecycle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Risk assessment – minimization of harm and maximization of benefit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Timely access to medicines &amp; timely action on safety &amp; quality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Transparency &amp; accountability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Responsiveness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Capacity to regulate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19C-57D3-41FD-A1A1-DE75EF3342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</a:t>
            </a:r>
            <a:r>
              <a:rPr lang="en-US" b="1" dirty="0" smtClean="0"/>
              <a:t>ow is the MCC doing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of  reviews </a:t>
            </a:r>
            <a:r>
              <a:rPr lang="en-US" dirty="0" smtClean="0"/>
              <a:t>– well</a:t>
            </a:r>
          </a:p>
          <a:p>
            <a:r>
              <a:rPr lang="en-US" dirty="0" smtClean="0"/>
              <a:t>Members of </a:t>
            </a:r>
            <a:r>
              <a:rPr lang="en-US" dirty="0" smtClean="0"/>
              <a:t>PICS</a:t>
            </a:r>
          </a:p>
          <a:p>
            <a:r>
              <a:rPr lang="en-US" dirty="0" smtClean="0"/>
              <a:t>Supply chain integrity - </a:t>
            </a:r>
            <a:r>
              <a:rPr lang="en-US" dirty="0" smtClean="0"/>
              <a:t>reasonable</a:t>
            </a:r>
            <a:endParaRPr lang="en-US" dirty="0" smtClean="0"/>
          </a:p>
          <a:p>
            <a:r>
              <a:rPr lang="en-US" dirty="0" smtClean="0"/>
              <a:t>Timeliness – poor</a:t>
            </a:r>
          </a:p>
          <a:p>
            <a:r>
              <a:rPr lang="en-US" dirty="0" smtClean="0"/>
              <a:t>Transparency – limited</a:t>
            </a:r>
          </a:p>
          <a:p>
            <a:r>
              <a:rPr lang="en-US" dirty="0" smtClean="0"/>
              <a:t>Responsiveness – needs improvement</a:t>
            </a:r>
          </a:p>
          <a:p>
            <a:r>
              <a:rPr lang="en-US" dirty="0" smtClean="0"/>
              <a:t>Capacity – </a:t>
            </a:r>
            <a:r>
              <a:rPr lang="en-US" dirty="0" smtClean="0"/>
              <a:t>suboptimal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</a:t>
            </a:r>
            <a:r>
              <a:rPr lang="en-US" b="1" dirty="0" smtClean="0"/>
              <a:t>here did we go wrong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structure conceived more than 40 years ago</a:t>
            </a:r>
          </a:p>
          <a:p>
            <a:r>
              <a:rPr lang="en-US" dirty="0" smtClean="0"/>
              <a:t>Over - </a:t>
            </a:r>
            <a:r>
              <a:rPr lang="en-US" dirty="0" smtClean="0"/>
              <a:t>reliance on external experts</a:t>
            </a:r>
          </a:p>
          <a:p>
            <a:r>
              <a:rPr lang="en-US" dirty="0" smtClean="0"/>
              <a:t>Internal technical expertise limited – Government department</a:t>
            </a:r>
          </a:p>
          <a:p>
            <a:r>
              <a:rPr lang="en-US" dirty="0" smtClean="0"/>
              <a:t>Government implemented pro-access policies without doing an impact assessment, </a:t>
            </a:r>
            <a:r>
              <a:rPr lang="en-US" dirty="0" err="1" smtClean="0"/>
              <a:t>analysing</a:t>
            </a:r>
            <a:r>
              <a:rPr lang="en-US" dirty="0" smtClean="0"/>
              <a:t> and adapting affected units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</a:t>
            </a:r>
            <a:r>
              <a:rPr lang="en-US" b="1" dirty="0" smtClean="0"/>
              <a:t>aps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not regulate complementary and alternative medicines</a:t>
            </a:r>
          </a:p>
          <a:p>
            <a:r>
              <a:rPr lang="en-US" dirty="0" smtClean="0"/>
              <a:t>Do not regulate African traditional medicines</a:t>
            </a:r>
          </a:p>
          <a:p>
            <a:r>
              <a:rPr lang="en-US" dirty="0" smtClean="0"/>
              <a:t>Do not regulate medical devices and in vitro diagnostics</a:t>
            </a:r>
          </a:p>
          <a:p>
            <a:r>
              <a:rPr lang="en-US" dirty="0" smtClean="0"/>
              <a:t>Do not regulate cosmetics</a:t>
            </a:r>
          </a:p>
          <a:p>
            <a:r>
              <a:rPr lang="en-US" dirty="0" smtClean="0"/>
              <a:t>Do not adequately regulate blood </a:t>
            </a:r>
            <a:r>
              <a:rPr lang="en-US" dirty="0" smtClean="0"/>
              <a:t>products and antivenins</a:t>
            </a:r>
            <a:endParaRPr lang="en-US" dirty="0" smtClean="0"/>
          </a:p>
          <a:p>
            <a:r>
              <a:rPr lang="en-US" dirty="0" smtClean="0"/>
              <a:t>Do not adequately </a:t>
            </a:r>
            <a:r>
              <a:rPr lang="en-US" dirty="0" smtClean="0"/>
              <a:t>regulate adequately starting materials  - amending legislation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ARE WE FILLING THE GAPS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SAHPRA </a:t>
            </a:r>
            <a:r>
              <a:rPr lang="en-US" dirty="0" smtClean="0"/>
              <a:t> as </a:t>
            </a:r>
            <a:r>
              <a:rPr lang="en-US" smtClean="0"/>
              <a:t>public entity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Regulation of orthodox medicines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Regulation of complementary and alternative medicines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Regulation of African traditional medicines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Regulation of medical devices and in vitro diagnostics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Regulation of foodstuffs and cosmetics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</a:t>
            </a:r>
            <a:r>
              <a:rPr lang="en-US" b="1" dirty="0" smtClean="0"/>
              <a:t>ow are we filling the gaps ? </a:t>
            </a:r>
            <a:r>
              <a:rPr lang="en-US" sz="3200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internal capacity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Numbers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Skills </a:t>
            </a:r>
            <a:r>
              <a:rPr lang="en-US" sz="2600" dirty="0" smtClean="0"/>
              <a:t>base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Attitude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Improve peer review system – frequency of meetings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/>
              <a:t>Specialised</a:t>
            </a:r>
            <a:r>
              <a:rPr lang="en-US" sz="2600" dirty="0" smtClean="0"/>
              <a:t> areas -</a:t>
            </a:r>
            <a:r>
              <a:rPr lang="en-US" sz="2600" dirty="0" smtClean="0"/>
              <a:t>retainer </a:t>
            </a:r>
            <a:r>
              <a:rPr lang="en-US" sz="2600" dirty="0" smtClean="0"/>
              <a:t>system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/>
              <a:t>Reorganise</a:t>
            </a:r>
            <a:r>
              <a:rPr lang="en-US" sz="2600" dirty="0" smtClean="0"/>
              <a:t> the appeal process</a:t>
            </a:r>
          </a:p>
          <a:p>
            <a:r>
              <a:rPr lang="en-US" dirty="0" smtClean="0"/>
              <a:t>Cooperation with </a:t>
            </a:r>
            <a:r>
              <a:rPr lang="en-US" dirty="0" err="1" smtClean="0"/>
              <a:t>recognised</a:t>
            </a:r>
            <a:r>
              <a:rPr lang="en-US" dirty="0" smtClean="0"/>
              <a:t> regulatory authorities on cutting edge issues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C</a:t>
            </a:r>
            <a:r>
              <a:rPr lang="en-US" sz="4900" b="1" dirty="0" smtClean="0"/>
              <a:t>urrent challenges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New technologies which respond to conditions exclusively or overwhelmingly  prevalent in our country e.g. MDR and XDR </a:t>
            </a:r>
            <a:r>
              <a:rPr lang="en-US" sz="12800" dirty="0" smtClean="0"/>
              <a:t>TB</a:t>
            </a:r>
          </a:p>
          <a:p>
            <a:r>
              <a:rPr lang="en-US" sz="12800" dirty="0" smtClean="0"/>
              <a:t>New type of applicant e.g.</a:t>
            </a:r>
            <a:br>
              <a:rPr lang="en-US" sz="12800" dirty="0" smtClean="0"/>
            </a:br>
            <a:r>
              <a:rPr lang="en-US" sz="12800" dirty="0" smtClean="0"/>
              <a:t>Product Development </a:t>
            </a:r>
            <a:r>
              <a:rPr lang="en-US" sz="12800" dirty="0" smtClean="0"/>
              <a:t>Partnerships</a:t>
            </a:r>
            <a:endParaRPr lang="en-US" sz="12800" dirty="0" smtClean="0"/>
          </a:p>
          <a:p>
            <a:r>
              <a:rPr lang="en-US" sz="12800" dirty="0" smtClean="0"/>
              <a:t>Balancing early access to new drugs with the need for comprehensive data</a:t>
            </a:r>
            <a:endParaRPr lang="en-US" sz="12800" dirty="0" smtClean="0"/>
          </a:p>
          <a:p>
            <a:r>
              <a:rPr lang="en-US" sz="12800" dirty="0" smtClean="0"/>
              <a:t>Managing newer technologies e.g. </a:t>
            </a:r>
            <a:r>
              <a:rPr lang="en-US" sz="12800" dirty="0" err="1" smtClean="0"/>
              <a:t>biosimilars</a:t>
            </a:r>
            <a:endParaRPr lang="en-US" sz="12800" dirty="0" smtClean="0"/>
          </a:p>
          <a:p>
            <a:r>
              <a:rPr lang="en-US" sz="12800" dirty="0" smtClean="0"/>
              <a:t>Managing borderline devices or medicines</a:t>
            </a:r>
          </a:p>
          <a:p>
            <a:r>
              <a:rPr lang="en-US" sz="12800" dirty="0" smtClean="0"/>
              <a:t>Maintaining access for older molecules </a:t>
            </a:r>
            <a:endParaRPr lang="en-US" sz="1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8DF2-A108-40ED-ABEE-76F377551D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</a:t>
            </a:r>
            <a:r>
              <a:rPr lang="en-US" b="1" dirty="0" smtClean="0"/>
              <a:t>merging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Regulation of advanced therapy medicinal products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Gene therapy medicinal products, Tissue engineered products , </a:t>
            </a:r>
            <a:r>
              <a:rPr lang="en-US" sz="2800" dirty="0" err="1" smtClean="0"/>
              <a:t>biologicals</a:t>
            </a:r>
            <a:r>
              <a:rPr lang="en-US" sz="2800" dirty="0" smtClean="0"/>
              <a:t> containing GMOs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Combined products with devices used as </a:t>
            </a:r>
            <a:r>
              <a:rPr lang="en-US" sz="2800" dirty="0" err="1" smtClean="0"/>
              <a:t>excipients</a:t>
            </a:r>
            <a:r>
              <a:rPr lang="en-US" sz="2800" dirty="0" smtClean="0"/>
              <a:t> or carriers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Emerging / evolving areas  e.g. Advanced therapies with accompanying diagnostics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8DF2-A108-40ED-ABEE-76F377551D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603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MCC</vt:lpstr>
      <vt:lpstr>Let us recap on OBLIGATIONS </vt:lpstr>
      <vt:lpstr>How is the MCC doing ?</vt:lpstr>
      <vt:lpstr>Where did we go wrong ?</vt:lpstr>
      <vt:lpstr>Gaps</vt:lpstr>
      <vt:lpstr>HOW ARE WE FILLING THE GAPS</vt:lpstr>
      <vt:lpstr>How are we filling the gaps ? cont.</vt:lpstr>
      <vt:lpstr>Current challenges  </vt:lpstr>
      <vt:lpstr>Emerging challenges</vt:lpstr>
      <vt:lpstr>What is happening globally?</vt:lpstr>
      <vt:lpstr>What is the way forward ?</vt:lpstr>
      <vt:lpstr>Food choices</vt:lpstr>
      <vt:lpstr>Food choices</vt:lpstr>
      <vt:lpstr>Food choices</vt:lpstr>
      <vt:lpstr>Stepping Stones</vt:lpstr>
      <vt:lpstr>A glimpse into the future</vt:lpstr>
      <vt:lpstr>Conclusion</vt:lpstr>
      <vt:lpstr>Conclusion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MCC</dc:title>
  <dc:creator>user</dc:creator>
  <cp:lastModifiedBy>user</cp:lastModifiedBy>
  <cp:revision>55</cp:revision>
  <dcterms:created xsi:type="dcterms:W3CDTF">2012-05-29T10:50:39Z</dcterms:created>
  <dcterms:modified xsi:type="dcterms:W3CDTF">2012-05-31T15:42:00Z</dcterms:modified>
</cp:coreProperties>
</file>